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5" r:id="rId25"/>
    <p:sldId id="284" r:id="rId26"/>
    <p:sldId id="286" r:id="rId27"/>
    <p:sldId id="327" r:id="rId28"/>
    <p:sldId id="288" r:id="rId29"/>
    <p:sldId id="289" r:id="rId30"/>
    <p:sldId id="290" r:id="rId31"/>
    <p:sldId id="291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2" r:id="rId41"/>
    <p:sldId id="301" r:id="rId42"/>
    <p:sldId id="292" r:id="rId43"/>
    <p:sldId id="303" r:id="rId44"/>
    <p:sldId id="304" r:id="rId45"/>
    <p:sldId id="305" r:id="rId46"/>
    <p:sldId id="306" r:id="rId47"/>
    <p:sldId id="307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  <p:sldId id="326" r:id="rId6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C5ED07-5325-4372-AC1A-F3A3A5F50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31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969EBA-9121-44A3-A18E-4322EC53E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2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C45C2-FE8D-405E-B86C-347F1396F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6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58618B7E-540A-44B0-91A2-536BF669B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5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51BF7E7C-42AF-45EC-A214-971FF90F9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2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7CD1C983-8DFC-406D-823B-0A28A4E3C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35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D7D67FB2-2AF5-4AC0-B607-BE8318F85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8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C9B80101-C306-4D10-8852-F2EB817B6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6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24B9353C-1DFC-4B36-91CA-D28673382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1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636C08EF-D5E3-485F-94CE-841808F07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4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56547146-07CB-44FC-8F69-2B50DFE7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2016135D-5BB3-4A64-899B-BB0E65403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3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19D43B1C-D662-4B7F-AB22-05FD12D61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7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6 - </a:t>
            </a:r>
            <a:fld id="{8799405E-352E-406B-923B-9CE33EE7C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64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 6 - </a:t>
            </a:r>
            <a:fld id="{D122A44B-0151-4C5F-93F8-13D0984F1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Microsoft_Word_97_-_2003_Document1.doc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2.doc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Lecture 6</a:t>
            </a:r>
            <a:br>
              <a:rPr lang="en-US" smtClean="0"/>
            </a:br>
            <a:r>
              <a:rPr lang="en-US" smtClean="0"/>
              <a:t>Risk Management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smtClean="0"/>
              <a:t>Fall </a:t>
            </a:r>
            <a:r>
              <a:rPr lang="en-US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B0E70A30-2766-4662-98B8-69740A94CDD7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Project Innovation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Some projects need state-of-the-art technology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Development team will experience risk in the form of significant delay 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Learning the new technology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Adapting the way the team functions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Converting existing code to the new technology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Dealing with a potentially “buggy” technology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There is a potential upside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The expenditure of effort in learning the new technology may pay big dividends on future projects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But in the words of Jimmy Driftwood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“That ain’t a-doin us no good now”       </a:t>
            </a:r>
            <a:r>
              <a:rPr lang="en-US" sz="1800" u="sng" smtClean="0"/>
              <a:t>Soldier’s Joy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3624B4E6-A189-4D34-A564-577DBED64D9B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Security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To mention but a few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Network vulnerability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Must build in safeguards to prevent “thugs” from 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Viewing data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Destroying or modifying data or programs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Disgruntled employees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Similar damage as above, carried out by “insiders”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Either  development team members or client employees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Involved end-users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Time bombs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White collar crime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Money handling systems need a system of checks and balances to prevent theft of money or information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3E32F5C4-6B57-48EE-97E8-EF1B43B3465E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Information Attainability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domain experts (remember these guys?) may see the new system as a threat to their livelihood</a:t>
            </a:r>
          </a:p>
          <a:p>
            <a:pPr lvl="1" eaLnBrk="1" hangingPunct="1"/>
            <a:r>
              <a:rPr lang="en-US" smtClean="0"/>
              <a:t>Refuse to co-operate</a:t>
            </a:r>
          </a:p>
          <a:p>
            <a:pPr lvl="1" eaLnBrk="1" hangingPunct="1"/>
            <a:r>
              <a:rPr lang="en-US" smtClean="0"/>
              <a:t>Provide incomplete information</a:t>
            </a:r>
          </a:p>
          <a:p>
            <a:pPr lvl="1" eaLnBrk="1" hangingPunct="1"/>
            <a:r>
              <a:rPr lang="en-US" smtClean="0"/>
              <a:t>Provide misleading information</a:t>
            </a:r>
          </a:p>
          <a:p>
            <a:pPr lvl="1" eaLnBrk="1" hangingPunct="1"/>
            <a:r>
              <a:rPr lang="en-US" smtClean="0"/>
              <a:t>Result:  </a:t>
            </a:r>
          </a:p>
          <a:p>
            <a:pPr lvl="2" eaLnBrk="1" hangingPunct="1"/>
            <a:r>
              <a:rPr lang="en-US" smtClean="0"/>
              <a:t>System is built upon incomplete or erroneous domain knowledge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19C2A3C5-1B58-41FE-9ABA-C87D31296035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762000"/>
          </a:xfrm>
        </p:spPr>
        <p:txBody>
          <a:bodyPr/>
          <a:lstStyle/>
          <a:p>
            <a:pPr eaLnBrk="1" hangingPunct="1"/>
            <a:r>
              <a:rPr lang="en-US" sz="4000" smtClean="0">
                <a:cs typeface="Times New Roman" pitchFamily="18" charset="0"/>
              </a:rPr>
              <a:t>Production Quality Data Not Available</a:t>
            </a:r>
            <a:endParaRPr lang="en-US" sz="4000" smtClean="0"/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Client cannot or will not provide “real” data</a:t>
            </a:r>
          </a:p>
          <a:p>
            <a:pPr lvl="1" eaLnBrk="1" hangingPunct="1"/>
            <a:r>
              <a:rPr lang="en-US" smtClean="0"/>
              <a:t>Can’t interrupt current operations</a:t>
            </a:r>
          </a:p>
          <a:p>
            <a:pPr lvl="1" eaLnBrk="1" hangingPunct="1"/>
            <a:r>
              <a:rPr lang="en-US" smtClean="0"/>
              <a:t>Highly sensitive data</a:t>
            </a:r>
          </a:p>
          <a:p>
            <a:pPr eaLnBrk="1" hangingPunct="1"/>
            <a:r>
              <a:rPr lang="en-US" smtClean="0"/>
              <a:t>Any data that is generated to simulate the “real” data, may not accurately reflect the “real” data</a:t>
            </a:r>
          </a:p>
          <a:p>
            <a:pPr lvl="1" eaLnBrk="1" hangingPunct="1"/>
            <a:r>
              <a:rPr lang="en-US" smtClean="0"/>
              <a:t>Too small</a:t>
            </a:r>
          </a:p>
          <a:p>
            <a:pPr lvl="1" eaLnBrk="1" hangingPunct="1"/>
            <a:r>
              <a:rPr lang="en-US" smtClean="0"/>
              <a:t>Missing key stressors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877901B1-6680-4C8C-B050-A3BD1D87DC48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High Quality Graphics</a:t>
            </a:r>
            <a:r>
              <a:rPr lang="en-US" smtClean="0"/>
              <a:t> 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 systems require high quality artwork to be effective</a:t>
            </a:r>
          </a:p>
          <a:p>
            <a:pPr eaLnBrk="1" hangingPunct="1"/>
            <a:r>
              <a:rPr lang="en-US" smtClean="0"/>
              <a:t>The risk:</a:t>
            </a:r>
          </a:p>
          <a:p>
            <a:pPr lvl="1" eaLnBrk="1" hangingPunct="1"/>
            <a:r>
              <a:rPr lang="en-US" smtClean="0"/>
              <a:t>The artwork produced may be of a low enough quality to compromise the system effectiveness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09A83D55-FDC2-47FC-8597-292ED8BEFDF2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Sources of Human Factors Risk</a:t>
            </a:r>
            <a:r>
              <a:rPr lang="en-US" smtClean="0"/>
              <a:t>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sources of risk from people involvement can be assigned to 3 categories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Client / Users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Developers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Humans are very difficult to predict / categorize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 spite of an aggressive Risk Management Program, people will occasionally do something that is: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 erratic and unpredictable that no reasonable risk manager could have anticipated it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DDED2154-5E61-49BA-BA04-94805101CE50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End-User Risks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End-users add risk to a project in a number of ways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End-users may feel that the new software system will put their jobs at risk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May withhold information about their job procedures from the analysts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May give incorrect or misleading information about their job procedures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End-user may not be very technology aware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Don’t know what to ask for in terms of capabilities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Developers tend to give the users that for which they asked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End users don’t get the maximum functionality from the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This is a large risk, and one that must be clearly addressed in any system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40CF77CF-B8E6-4942-80A2-76DDD1016FE5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End-User Risks (continued)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There may be a wide range of technology savvy among the end-users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The resulting conflict in system envisioned by the various users makes the job of the analyst difficult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The analyst must resolve the different visions, but since he is not a part of the client organization this can be very hard to do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end-user may be reluctant to adopt the new system (or any new system)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This is an inertia issue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This attitude was institutionalized in the Loudon County, VA  motto  -  “We bide our time” 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The motto perfectly represented the underlying attitude of county government employees toward change in any form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2C770EF-2128-4F83-BA37-C8350F76752E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Management Risks</a:t>
            </a:r>
            <a:r>
              <a:rPr lang="en-US" smtClean="0"/>
              <a:t> 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Management control introduces the following risks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Budgetary constraints</a:t>
            </a:r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Project priority shifts </a:t>
            </a:r>
            <a:endParaRPr lang="en-US" smtClean="0"/>
          </a:p>
          <a:p>
            <a:pPr lvl="1" eaLnBrk="1" hangingPunct="1"/>
            <a:r>
              <a:rPr lang="en-US" smtClean="0">
                <a:cs typeface="Times New Roman" pitchFamily="18" charset="0"/>
              </a:rPr>
              <a:t>Unrealistic expectation</a:t>
            </a:r>
            <a:r>
              <a:rPr lang="en-US" smtClean="0"/>
              <a:t>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C4554F0C-1444-4BD8-AEB2-487EC02715B1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Budgetary Constraint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If management is inexperienced in software development, they may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Impose arbitrary time and cost constraints on the project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Without reducing the scope of the project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Thereby unintentionally sabotaging the project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If management has a history of doing this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Software project managers compensate in a variety of ways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Over-estimate the time and cost of project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Withhold information from management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F7EB0CE4-7F69-42D9-BD6B-A65E0082C435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risk in software development</a:t>
            </a:r>
          </a:p>
          <a:p>
            <a:pPr eaLnBrk="1" hangingPunct="1"/>
            <a:r>
              <a:rPr lang="en-US" smtClean="0"/>
              <a:t>Consequences of unmanaged risk</a:t>
            </a:r>
          </a:p>
          <a:p>
            <a:pPr eaLnBrk="1" hangingPunct="1"/>
            <a:r>
              <a:rPr lang="en-US" smtClean="0"/>
              <a:t>Risk mitigation / Risk management</a:t>
            </a:r>
          </a:p>
          <a:p>
            <a:pPr eaLnBrk="1" hangingPunct="1"/>
            <a:r>
              <a:rPr lang="en-US" smtClean="0"/>
              <a:t>Barry Boehm Top 10 Risk List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DC2742E-E6AA-4C98-90F0-F5A786F07090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Project Priority Shifts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no good (translate → technical) reason,</a:t>
            </a:r>
          </a:p>
          <a:p>
            <a:pPr lvl="1" eaLnBrk="1" hangingPunct="1"/>
            <a:r>
              <a:rPr lang="en-US" smtClean="0"/>
              <a:t>Management support for the project can shift</a:t>
            </a:r>
          </a:p>
          <a:p>
            <a:pPr lvl="2" eaLnBrk="1" hangingPunct="1"/>
            <a:r>
              <a:rPr lang="en-US" smtClean="0"/>
              <a:t>Corporate earnings</a:t>
            </a:r>
          </a:p>
          <a:p>
            <a:pPr lvl="2" eaLnBrk="1" hangingPunct="1"/>
            <a:r>
              <a:rPr lang="en-US" smtClean="0"/>
              <a:t>Shareholder pressure</a:t>
            </a:r>
          </a:p>
          <a:p>
            <a:pPr lvl="2" eaLnBrk="1" hangingPunct="1"/>
            <a:r>
              <a:rPr lang="en-US" smtClean="0"/>
              <a:t>Internal politics</a:t>
            </a:r>
          </a:p>
          <a:p>
            <a:pPr lvl="2" eaLnBrk="1" hangingPunct="1"/>
            <a:r>
              <a:rPr lang="en-US" smtClean="0"/>
              <a:t>A whim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540A0B6C-8336-4CDE-BD25-7EA151A119A2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Unrealistic Expectation</a:t>
            </a:r>
            <a:r>
              <a:rPr lang="en-US" smtClean="0"/>
              <a:t>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understanding the need for the early phases of software development</a:t>
            </a:r>
          </a:p>
          <a:p>
            <a:pPr lvl="1" eaLnBrk="1" hangingPunct="1"/>
            <a:r>
              <a:rPr lang="en-US" smtClean="0"/>
              <a:t>Requirements elicitation, analysis, preliminary design, ...</a:t>
            </a:r>
          </a:p>
          <a:p>
            <a:pPr lvl="2" eaLnBrk="1" hangingPunct="1"/>
            <a:r>
              <a:rPr lang="en-US" smtClean="0"/>
              <a:t>Feel that this is a “good place to cut the fat”</a:t>
            </a:r>
          </a:p>
          <a:p>
            <a:pPr lvl="2" eaLnBrk="1" hangingPunct="1"/>
            <a:r>
              <a:rPr lang="en-US" smtClean="0"/>
              <a:t>Allocate unrealistic time and cost constraints to the “unproductive stuff”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73A87416-0660-42F7-9BC5-DC4E8119DF76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Developer Risks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An unfortunate fact:</a:t>
            </a:r>
          </a:p>
          <a:p>
            <a:pPr lvl="1" eaLnBrk="1" hangingPunct="1"/>
            <a:r>
              <a:rPr lang="en-US" sz="2400" smtClean="0"/>
              <a:t>“Members of the development team are human”</a:t>
            </a:r>
          </a:p>
          <a:p>
            <a:pPr eaLnBrk="1" hangingPunct="1"/>
            <a:r>
              <a:rPr lang="en-US" sz="2800" smtClean="0"/>
              <a:t>This “humanness” leads to the following risks that can be categorized into several areas</a:t>
            </a:r>
          </a:p>
          <a:p>
            <a:pPr lvl="1" eaLnBrk="1" hangingPunct="1"/>
            <a:r>
              <a:rPr lang="en-US" sz="2400" smtClean="0"/>
              <a:t>Individual</a:t>
            </a:r>
            <a:r>
              <a:rPr lang="en-US" sz="2400" i="1" smtClean="0"/>
              <a:t> productivity</a:t>
            </a:r>
            <a:r>
              <a:rPr lang="en-US" sz="2400" smtClean="0"/>
              <a:t> is extremely variable</a:t>
            </a:r>
          </a:p>
          <a:p>
            <a:pPr lvl="1" eaLnBrk="1" hangingPunct="1"/>
            <a:r>
              <a:rPr lang="en-US" sz="2400" smtClean="0"/>
              <a:t>Individual </a:t>
            </a:r>
            <a:r>
              <a:rPr lang="en-US" sz="2400" i="1" smtClean="0"/>
              <a:t>experience</a:t>
            </a:r>
            <a:r>
              <a:rPr lang="en-US" sz="2400" smtClean="0"/>
              <a:t> is also quite variable</a:t>
            </a:r>
          </a:p>
          <a:p>
            <a:pPr lvl="1" eaLnBrk="1" hangingPunct="1"/>
            <a:r>
              <a:rPr lang="en-US" sz="2400" smtClean="0">
                <a:cs typeface="Times New Roman" pitchFamily="18" charset="0"/>
              </a:rPr>
              <a:t>Individual</a:t>
            </a:r>
            <a:r>
              <a:rPr lang="en-US" sz="2400" b="1" i="1" smtClean="0">
                <a:cs typeface="Times New Roman" pitchFamily="18" charset="0"/>
              </a:rPr>
              <a:t> </a:t>
            </a:r>
            <a:r>
              <a:rPr lang="en-US" sz="2400" i="1" smtClean="0">
                <a:cs typeface="Times New Roman" pitchFamily="18" charset="0"/>
              </a:rPr>
              <a:t>knowledge</a:t>
            </a:r>
            <a:r>
              <a:rPr lang="en-US" sz="2400" smtClean="0">
                <a:cs typeface="Times New Roman" pitchFamily="18" charset="0"/>
              </a:rPr>
              <a:t> is also variable</a:t>
            </a:r>
          </a:p>
          <a:p>
            <a:pPr lvl="1" eaLnBrk="1" hangingPunct="1"/>
            <a:r>
              <a:rPr lang="en-US" sz="2400" smtClean="0">
                <a:cs typeface="Times New Roman" pitchFamily="18" charset="0"/>
              </a:rPr>
              <a:t>Individual </a:t>
            </a:r>
            <a:r>
              <a:rPr lang="en-US" sz="2400" i="1" smtClean="0">
                <a:cs typeface="Times New Roman" pitchFamily="18" charset="0"/>
              </a:rPr>
              <a:t>motivation</a:t>
            </a:r>
            <a:r>
              <a:rPr lang="en-US" sz="2400" smtClean="0">
                <a:cs typeface="Times New Roman" pitchFamily="18" charset="0"/>
              </a:rPr>
              <a:t> is perhaps the most variable of all</a:t>
            </a:r>
          </a:p>
          <a:p>
            <a:pPr lvl="1" eaLnBrk="1" hangingPunct="1"/>
            <a:r>
              <a:rPr lang="en-US" sz="2400" smtClean="0"/>
              <a:t>Individual </a:t>
            </a:r>
            <a:r>
              <a:rPr lang="en-US" sz="2400" i="1" smtClean="0"/>
              <a:t>random influences</a:t>
            </a:r>
            <a:r>
              <a:rPr lang="en-US" sz="2400" smtClean="0"/>
              <a:t> are unknowable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5C89135-48C8-45BA-9D18-6E927CB84A98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Productivity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From one individual to another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For a given individual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From one day to the next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From one season to the next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Difficult to estimate task completion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Especially when using an individual for the first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Even when you have worked with the individual before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5819F9C-8684-43B9-9160-A046358393C9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Experience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members on the team bring with them a different set of experiences</a:t>
            </a:r>
          </a:p>
          <a:p>
            <a:pPr eaLnBrk="1" hangingPunct="1"/>
            <a:r>
              <a:rPr lang="en-US" smtClean="0"/>
              <a:t>This can be a strength by providing a broad base of real world experiences</a:t>
            </a:r>
          </a:p>
          <a:p>
            <a:pPr eaLnBrk="1" hangingPunct="1"/>
            <a:r>
              <a:rPr lang="en-US" smtClean="0"/>
              <a:t>Can be a weakness, if you assume some minimal level of experience</a:t>
            </a:r>
          </a:p>
          <a:p>
            <a:pPr lvl="1" eaLnBrk="1" hangingPunct="1"/>
            <a:r>
              <a:rPr lang="en-US" smtClean="0"/>
              <a:t>“Everyone knows the </a:t>
            </a:r>
            <a:r>
              <a:rPr lang="en-US" i="1" smtClean="0"/>
              <a:t>Fruggle-hopf</a:t>
            </a:r>
            <a:r>
              <a:rPr lang="en-US" smtClean="0"/>
              <a:t> methodology”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DDA7081A-C23F-49F1-BDCF-7DC7620B0007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Knowledge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issue of knowledge is somewhat easier to assess</a:t>
            </a:r>
          </a:p>
          <a:p>
            <a:pPr eaLnBrk="1" hangingPunct="1"/>
            <a:r>
              <a:rPr lang="en-US" smtClean="0"/>
              <a:t>Even that assessment won’t be perfect</a:t>
            </a:r>
          </a:p>
          <a:p>
            <a:pPr eaLnBrk="1" hangingPunct="1"/>
            <a:r>
              <a:rPr lang="en-US" smtClean="0"/>
              <a:t>Again a variety of experience on the team can be either a strength or weakness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B1AF949-0CEF-456B-9FB8-51622D4E7185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Motivation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Strongly affects productivity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Everyone is motivated by something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But may not be to turn out a great product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Some motivators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Money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Recognition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Promotion / power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To effect positive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key managerial skill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Discover what motivates an individual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Mold that to apply to the project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F3D62450-6EB1-495C-86D0-327B7B426480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Random Influences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Any factor that can affect an individual’s availability, productivity, motivation, …</a:t>
            </a:r>
          </a:p>
          <a:p>
            <a:pPr lvl="1" eaLnBrk="1" hangingPunct="1"/>
            <a:r>
              <a:rPr lang="en-US" smtClean="0"/>
              <a:t>Illness</a:t>
            </a:r>
          </a:p>
          <a:p>
            <a:pPr lvl="1" eaLnBrk="1" hangingPunct="1"/>
            <a:r>
              <a:rPr lang="en-US" smtClean="0"/>
              <a:t>Family pressures</a:t>
            </a:r>
          </a:p>
          <a:p>
            <a:pPr lvl="1" eaLnBrk="1" hangingPunct="1"/>
            <a:r>
              <a:rPr lang="en-US" smtClean="0"/>
              <a:t>Issues in his personal life</a:t>
            </a:r>
          </a:p>
          <a:p>
            <a:pPr lvl="1" eaLnBrk="1" hangingPunct="1"/>
            <a:r>
              <a:rPr lang="en-US" smtClean="0"/>
              <a:t>Financial pressures</a:t>
            </a:r>
          </a:p>
          <a:p>
            <a:pPr lvl="1" eaLnBrk="1" hangingPunct="1"/>
            <a:r>
              <a:rPr lang="en-US" smtClean="0"/>
              <a:t>Emotional issues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CD52A3B1-6BBB-4989-9356-DF3995A103CF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Consequences of Risk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risk is defined in terms of project goals, </a:t>
            </a:r>
          </a:p>
          <a:p>
            <a:pPr lvl="1" eaLnBrk="1" hangingPunct="1"/>
            <a:r>
              <a:rPr lang="en-US" smtClean="0"/>
              <a:t>It should be no surprise that consequences of  unmanaged risk directly impact those goals</a:t>
            </a:r>
          </a:p>
          <a:p>
            <a:pPr eaLnBrk="1" hangingPunct="1"/>
            <a:r>
              <a:rPr lang="en-US" smtClean="0"/>
              <a:t>Or maybe complete failure if any of the above are so bad as to </a:t>
            </a:r>
          </a:p>
          <a:p>
            <a:pPr lvl="1" eaLnBrk="1" hangingPunct="1"/>
            <a:r>
              <a:rPr lang="en-US" smtClean="0"/>
              <a:t>Render the project irrelevant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49DC5CF-0C31-48FC-8D17-ACFD84E051AE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762000"/>
          </a:xfrm>
        </p:spPr>
        <p:txBody>
          <a:bodyPr/>
          <a:lstStyle/>
          <a:p>
            <a:pPr eaLnBrk="1" hangingPunct="1"/>
            <a:r>
              <a:rPr lang="en-US" smtClean="0"/>
              <a:t>Risk Management / Risk Mitigation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An unfortunate fact: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Most projects spend little or nothing in the way of risk mitigation or risk management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is most regrettable since as was mentioned earlier, “Software development is an activity that is inherently risky”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means that most projects accept unnecessarily high risk exposure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really sad fact: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Directing a small portion ( 5% ) of a projects resources to risk management, can have a   </a:t>
            </a:r>
            <a:r>
              <a:rPr lang="en-US" sz="2400" smtClean="0">
                <a:solidFill>
                  <a:schemeClr val="tx2"/>
                </a:solidFill>
              </a:rPr>
              <a:t>h u g e</a:t>
            </a:r>
            <a:r>
              <a:rPr lang="en-US" sz="2400" smtClean="0"/>
              <a:t>   payoff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D73929D6-C909-4E61-BB77-6AAC723FAD8D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By taking steps to manage risk, we acknowledge: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Software development is inherently risky, 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Therefore prone to failure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All the efforts expended in project management are of little value if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Project development time is lengthening, uncontrollably,  in response to unmanaged risk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purpose of risk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Keep the project risks firmly in view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Address those risks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1DDA4F4-C789-41BF-9796-494DC2D5965D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Management (continued)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good organization will actively seek out ways to trade a small number of $’s for a large reduction in risk exposure</a:t>
            </a:r>
          </a:p>
          <a:p>
            <a:pPr eaLnBrk="1" hangingPunct="1"/>
            <a:r>
              <a:rPr lang="en-US" smtClean="0"/>
              <a:t>How sensitive is this relation?</a:t>
            </a:r>
          </a:p>
          <a:p>
            <a:pPr lvl="1" eaLnBrk="1" hangingPunct="1"/>
            <a:r>
              <a:rPr lang="en-US" smtClean="0"/>
              <a:t>Steve McConnell provides a sketch of Probability of Meeting Schedule and Budget as a function of portion of the budget expended on risk management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379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E0F6F6B0-51AA-497F-81AB-35C4ADAE7ADE}" type="slidenum">
              <a:rPr lang="en-US" sz="1400" smtClean="0">
                <a:latin typeface="Arial" charset="0"/>
              </a:rPr>
              <a:pPr eaLnBrk="1" hangingPunct="1"/>
              <a:t>31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McConnell’s “Risk Curve”</a:t>
            </a:r>
          </a:p>
        </p:txBody>
      </p:sp>
      <p:sp>
        <p:nvSpPr>
          <p:cNvPr id="3379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676400"/>
            <a:ext cx="32766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Conclusion: A small amount of effort can greatly increase the probability of a successful project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sp>
        <p:nvSpPr>
          <p:cNvPr id="33799" name="Text Box 6"/>
          <p:cNvSpPr txBox="1">
            <a:spLocks noChangeArrowheads="1"/>
          </p:cNvSpPr>
          <p:nvPr/>
        </p:nvSpPr>
        <p:spPr bwMode="auto">
          <a:xfrm>
            <a:off x="304800" y="5181600"/>
            <a:ext cx="4114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/>
              <a:t> Figure From  Steve McConnell, “Rapid Development”</a:t>
            </a:r>
          </a:p>
        </p:txBody>
      </p:sp>
      <p:pic>
        <p:nvPicPr>
          <p:cNvPr id="33800" name="Picture 9" descr="fig1"/>
          <p:cNvPicPr>
            <a:picLocks noGrp="1" noChangeAspect="1" noChangeArrowheads="1"/>
          </p:cNvPicPr>
          <p:nvPr>
            <p:ph type="ch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905000"/>
            <a:ext cx="4343400" cy="3035300"/>
          </a:xfr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07F87ECA-1092-4F67-8379-E2ECCF0E68A0}" type="slidenum">
              <a:rPr lang="en-US" sz="1400" smtClean="0">
                <a:latin typeface="Arial" charset="0"/>
              </a:rPr>
              <a:pPr eaLnBrk="1" hangingPunct="1"/>
              <a:t>32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“Risk Curve” (continued)</a:t>
            </a:r>
          </a:p>
        </p:txBody>
      </p:sp>
      <p:sp>
        <p:nvSpPr>
          <p:cNvPr id="3482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McConnell estimates that the risk management technique that follows</a:t>
            </a:r>
          </a:p>
          <a:p>
            <a:pPr lvl="1" eaLnBrk="1" hangingPunct="1"/>
            <a:r>
              <a:rPr lang="en-US" sz="2400" smtClean="0"/>
              <a:t>Will consume approximately 5% of the total development </a:t>
            </a:r>
          </a:p>
          <a:p>
            <a:pPr lvl="1" eaLnBrk="1" hangingPunct="1"/>
            <a:r>
              <a:rPr lang="en-US" sz="2400" smtClean="0"/>
              <a:t>Will result in a probability of .5 - .7 for a successful project</a:t>
            </a:r>
          </a:p>
          <a:p>
            <a:pPr eaLnBrk="1" hangingPunct="1"/>
            <a:r>
              <a:rPr lang="en-US" sz="2800" smtClean="0"/>
              <a:t>Projects that need to further reduce risk, will be forced into the area of diminishing returns</a:t>
            </a:r>
          </a:p>
          <a:p>
            <a:pPr eaLnBrk="1" hangingPunct="1"/>
            <a:r>
              <a:rPr lang="en-US" sz="2800" smtClean="0"/>
              <a:t>It is not possible to achieve a probability approaching 1 for any project of significance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78D2C06-6DB6-4D89-A44A-E42A7DA0E2DA}" type="slidenum">
              <a:rPr lang="en-US" sz="1400" smtClean="0">
                <a:latin typeface="Arial" charset="0"/>
              </a:rPr>
              <a:pPr eaLnBrk="1" hangingPunct="1"/>
              <a:t>33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“Risk Curve” (continued)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achieve the desired risk reduction, corporate management must commit to risk management</a:t>
            </a:r>
          </a:p>
          <a:p>
            <a:pPr eaLnBrk="1" hangingPunct="1"/>
            <a:r>
              <a:rPr lang="en-US" smtClean="0"/>
              <a:t>Aside:  Does the previous graph remind you of one from economics?</a:t>
            </a:r>
          </a:p>
          <a:p>
            <a:pPr lvl="1" eaLnBrk="1" hangingPunct="1"/>
            <a:r>
              <a:rPr lang="en-US" smtClean="0"/>
              <a:t>Art Laffer and the Laffer Curve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57BB211E-6E9B-40F3-BCD3-1A3BCE2A9F34}" type="slidenum">
              <a:rPr lang="en-US" sz="1400" smtClean="0">
                <a:latin typeface="Arial" charset="0"/>
              </a:rPr>
              <a:pPr eaLnBrk="1" hangingPunct="1"/>
              <a:t>34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Management Commitment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Management commitment to risk management includes three elements</a:t>
            </a:r>
          </a:p>
          <a:p>
            <a:pPr lvl="1" eaLnBrk="1" hangingPunct="1"/>
            <a:r>
              <a:rPr lang="en-US" sz="2400" smtClean="0"/>
              <a:t>The project plan includes a well defined risk management plan, </a:t>
            </a:r>
            <a:r>
              <a:rPr lang="en-US" sz="2400" smtClean="0">
                <a:solidFill>
                  <a:schemeClr val="tx2"/>
                </a:solidFill>
              </a:rPr>
              <a:t>in writing</a:t>
            </a:r>
          </a:p>
          <a:p>
            <a:pPr lvl="1" eaLnBrk="1" hangingPunct="1"/>
            <a:r>
              <a:rPr lang="en-US" sz="2400" smtClean="0"/>
              <a:t>The project budget must include $’s set aside to execute the risk management plan</a:t>
            </a:r>
          </a:p>
          <a:p>
            <a:pPr lvl="1" eaLnBrk="1" hangingPunct="1"/>
            <a:r>
              <a:rPr lang="en-US" sz="2400" smtClean="0"/>
              <a:t>When risks are assessed, their impact must be included in the project plan (budget and schedule)</a:t>
            </a:r>
          </a:p>
          <a:p>
            <a:pPr eaLnBrk="1" hangingPunct="1"/>
            <a:r>
              <a:rPr lang="en-US" sz="2800" smtClean="0"/>
              <a:t>If these elements are not present, there is </a:t>
            </a:r>
            <a:r>
              <a:rPr lang="en-US" sz="2800" smtClean="0">
                <a:solidFill>
                  <a:schemeClr val="tx2"/>
                </a:solidFill>
              </a:rPr>
              <a:t>no</a:t>
            </a:r>
            <a:r>
              <a:rPr lang="en-US" sz="2800" smtClean="0"/>
              <a:t> management commitment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8F05E975-D748-49D7-9760-F1C51ADEC88A}" type="slidenum">
              <a:rPr lang="en-US" sz="1400" smtClean="0">
                <a:latin typeface="Arial" charset="0"/>
              </a:rPr>
              <a:pPr eaLnBrk="1" hangingPunct="1"/>
              <a:t>35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Levels of Risk Management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Pressman’s  5 levels</a:t>
            </a:r>
          </a:p>
          <a:p>
            <a:pPr lvl="1" eaLnBrk="1" hangingPunct="1"/>
            <a:r>
              <a:rPr lang="en-US" sz="2000" smtClean="0"/>
              <a:t>Crisis management</a:t>
            </a:r>
          </a:p>
          <a:p>
            <a:pPr lvl="2" eaLnBrk="1" hangingPunct="1"/>
            <a:r>
              <a:rPr lang="en-US" sz="1800" smtClean="0"/>
              <a:t>Brush fire fighting - Address risks only after they have become major problems</a:t>
            </a:r>
          </a:p>
          <a:p>
            <a:pPr lvl="1" eaLnBrk="1" hangingPunct="1"/>
            <a:r>
              <a:rPr lang="en-US" sz="2000" smtClean="0"/>
              <a:t>Fix on failure</a:t>
            </a:r>
          </a:p>
          <a:p>
            <a:pPr lvl="2" eaLnBrk="1" hangingPunct="1"/>
            <a:r>
              <a:rPr lang="en-US" sz="1800" smtClean="0"/>
              <a:t>Detect and react to risk quickly</a:t>
            </a:r>
          </a:p>
          <a:p>
            <a:pPr lvl="1" eaLnBrk="1" hangingPunct="1"/>
            <a:r>
              <a:rPr lang="en-US" sz="2000" smtClean="0"/>
              <a:t>Risk mitigation</a:t>
            </a:r>
          </a:p>
          <a:p>
            <a:pPr lvl="2" eaLnBrk="1" hangingPunct="1"/>
            <a:r>
              <a:rPr lang="en-US" sz="1800" smtClean="0"/>
              <a:t>Plan to address risks after they occur</a:t>
            </a:r>
          </a:p>
          <a:p>
            <a:pPr lvl="1" eaLnBrk="1" hangingPunct="1"/>
            <a:r>
              <a:rPr lang="en-US" sz="2000" smtClean="0"/>
              <a:t>Prevention</a:t>
            </a:r>
          </a:p>
          <a:p>
            <a:pPr lvl="2" eaLnBrk="1" hangingPunct="1"/>
            <a:r>
              <a:rPr lang="en-US" sz="1800" smtClean="0"/>
              <a:t>Plan to identify risks and prevent them from becoming problems</a:t>
            </a:r>
          </a:p>
          <a:p>
            <a:pPr lvl="1" eaLnBrk="1" hangingPunct="1"/>
            <a:r>
              <a:rPr lang="en-US" sz="2000" smtClean="0"/>
              <a:t>Elimination of root causes</a:t>
            </a:r>
          </a:p>
          <a:p>
            <a:pPr lvl="2" eaLnBrk="1" hangingPunct="1"/>
            <a:r>
              <a:rPr lang="en-US" sz="1800" smtClean="0"/>
              <a:t>Identify and eliminate the root causes of risk</a:t>
            </a:r>
            <a:endParaRPr lang="en-US" sz="200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891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89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8D5C2153-6F1D-43D8-8D1F-921DA5998743}" type="slidenum">
              <a:rPr lang="en-US" sz="1400" smtClean="0">
                <a:latin typeface="Arial" charset="0"/>
              </a:rPr>
              <a:pPr eaLnBrk="1" hangingPunct="1"/>
              <a:t>36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Elements of Risk Management</a:t>
            </a:r>
          </a:p>
        </p:txBody>
      </p:sp>
      <p:graphicFrame>
        <p:nvGraphicFramePr>
          <p:cNvPr id="38918" name="Object 8"/>
          <p:cNvGraphicFramePr>
            <a:graphicFrameLocks noChangeAspect="1"/>
          </p:cNvGraphicFramePr>
          <p:nvPr/>
        </p:nvGraphicFramePr>
        <p:xfrm>
          <a:off x="609600" y="2133600"/>
          <a:ext cx="7854950" cy="364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Document" r:id="rId4" imgW="5943600" imgH="2657856" progId="Word.Document.8">
                  <p:embed/>
                </p:oleObj>
              </mc:Choice>
              <mc:Fallback>
                <p:oleObj name="Document" r:id="rId4" imgW="5943600" imgH="2657856" progId="Word.Document.8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1538" t="-3441" r="-1538" b="-3441"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7854950" cy="36417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E3A7F65A-7956-44CB-B6F0-7DBD26B9491D}" type="slidenum">
              <a:rPr lang="en-US" sz="1400" smtClean="0">
                <a:latin typeface="Arial" charset="0"/>
              </a:rPr>
              <a:pPr eaLnBrk="1" hangingPunct="1"/>
              <a:t>37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Elements of Risk Assessment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Identification</a:t>
            </a:r>
          </a:p>
          <a:p>
            <a:pPr lvl="1" eaLnBrk="1" hangingPunct="1"/>
            <a:r>
              <a:rPr lang="en-US" smtClean="0"/>
              <a:t>Produce a list of risks that have the potential to affect project schedule</a:t>
            </a:r>
          </a:p>
          <a:p>
            <a:pPr eaLnBrk="1" hangingPunct="1"/>
            <a:r>
              <a:rPr lang="en-US" smtClean="0"/>
              <a:t>Risk Analysis</a:t>
            </a:r>
          </a:p>
          <a:p>
            <a:pPr lvl="1" eaLnBrk="1" hangingPunct="1"/>
            <a:r>
              <a:rPr lang="en-US" smtClean="0"/>
              <a:t>Determine the likelihood and impact of each risk</a:t>
            </a:r>
          </a:p>
          <a:p>
            <a:pPr eaLnBrk="1" hangingPunct="1"/>
            <a:r>
              <a:rPr lang="en-US" smtClean="0"/>
              <a:t>Risk Prioritization</a:t>
            </a:r>
          </a:p>
          <a:p>
            <a:pPr lvl="1" eaLnBrk="1" hangingPunct="1"/>
            <a:r>
              <a:rPr lang="en-US" smtClean="0"/>
              <a:t>Arrange the list under a defined priority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3DB504C-87D5-423D-8EFC-196A6600AB44}" type="slidenum">
              <a:rPr lang="en-US" sz="1400" smtClean="0">
                <a:latin typeface="Arial" charset="0"/>
              </a:rPr>
              <a:pPr eaLnBrk="1" hangingPunct="1"/>
              <a:t>38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Elements of Risk Control</a:t>
            </a: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management planning</a:t>
            </a:r>
          </a:p>
          <a:p>
            <a:pPr lvl="1" eaLnBrk="1" hangingPunct="1"/>
            <a:r>
              <a:rPr lang="en-US" smtClean="0"/>
              <a:t>Create a plan for handling each risk</a:t>
            </a:r>
          </a:p>
          <a:p>
            <a:pPr eaLnBrk="1" hangingPunct="1"/>
            <a:r>
              <a:rPr lang="en-US" smtClean="0"/>
              <a:t>Risk resolution</a:t>
            </a:r>
          </a:p>
          <a:p>
            <a:pPr lvl="1" eaLnBrk="1" hangingPunct="1"/>
            <a:r>
              <a:rPr lang="en-US" smtClean="0"/>
              <a:t>Execute the plan</a:t>
            </a:r>
          </a:p>
          <a:p>
            <a:pPr eaLnBrk="1" hangingPunct="1"/>
            <a:r>
              <a:rPr lang="en-US" smtClean="0"/>
              <a:t>Risk monitoring</a:t>
            </a:r>
          </a:p>
          <a:p>
            <a:pPr lvl="1" eaLnBrk="1" hangingPunct="1"/>
            <a:r>
              <a:rPr lang="en-US" smtClean="0"/>
              <a:t>Observe progress toward risk resolution</a:t>
            </a:r>
          </a:p>
          <a:p>
            <a:pPr lvl="1" eaLnBrk="1" hangingPunct="1"/>
            <a:r>
              <a:rPr lang="en-US" smtClean="0"/>
              <a:t>Identify “new” risks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56024E4A-1209-45FC-A740-DE8A27EB137C}" type="slidenum">
              <a:rPr lang="en-US" sz="1400" smtClean="0">
                <a:latin typeface="Arial" charset="0"/>
              </a:rPr>
              <a:pPr eaLnBrk="1" hangingPunct="1"/>
              <a:t>39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McConnell Risk Plan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Create a project management 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Risk Officer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Create, maintain and monitor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Top Ten Project Risks list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Create a risk plan for each of Top Ten Risks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Provide a means for the team member to anonymously report risks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5% funding of this plan will result in a probability of successful project  0.5 – 0.7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FE2F635F-7155-40ED-9F47-A67C9979AFD0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(continued)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constitutes a risk?</a:t>
            </a:r>
          </a:p>
          <a:p>
            <a:pPr lvl="1" eaLnBrk="1" hangingPunct="1"/>
            <a:r>
              <a:rPr lang="en-US" smtClean="0"/>
              <a:t>Anything that adversely affects the three goals of a successful project</a:t>
            </a:r>
          </a:p>
          <a:p>
            <a:pPr eaLnBrk="1" hangingPunct="1"/>
            <a:r>
              <a:rPr lang="en-US" smtClean="0"/>
              <a:t>The project manager must therefore take steps to mitigate risks</a:t>
            </a:r>
          </a:p>
          <a:p>
            <a:pPr lvl="1" eaLnBrk="1" hangingPunct="1"/>
            <a:r>
              <a:rPr lang="en-US" smtClean="0"/>
              <a:t>The first step is to identify the risks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66F33AE-5C89-4DBC-8C62-DE954983CE47}" type="slidenum">
              <a:rPr lang="en-US" sz="1400" smtClean="0">
                <a:latin typeface="Arial" charset="0"/>
              </a:rPr>
              <a:pPr eaLnBrk="1" hangingPunct="1"/>
              <a:t>40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Management Officer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risk officer’s responsibility is to identify emerging risks, throughout the project</a:t>
            </a:r>
          </a:p>
          <a:p>
            <a:pPr eaLnBrk="1" hangingPunct="1"/>
            <a:r>
              <a:rPr lang="en-US" smtClean="0"/>
              <a:t>A senior developer or tester, who is </a:t>
            </a:r>
            <a:r>
              <a:rPr lang="en-US" smtClean="0">
                <a:solidFill>
                  <a:schemeClr val="tx2"/>
                </a:solidFill>
              </a:rPr>
              <a:t>not</a:t>
            </a:r>
            <a:r>
              <a:rPr lang="en-US" smtClean="0"/>
              <a:t> assigned to the project in another role, is a good candidate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7BCD352E-2AFE-46B8-B913-31011E643106}" type="slidenum">
              <a:rPr lang="en-US" sz="1400" smtClean="0">
                <a:latin typeface="Arial" charset="0"/>
              </a:rPr>
              <a:pPr eaLnBrk="1" hangingPunct="1"/>
              <a:t>41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Mngmnt. Officer (continued)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Project Manager should not try to assume the role of Risk Officer</a:t>
            </a:r>
          </a:p>
          <a:p>
            <a:pPr lvl="1" eaLnBrk="1" hangingPunct="1"/>
            <a:r>
              <a:rPr lang="en-US" smtClean="0"/>
              <a:t>The Project Manager focuses upon bringing the project to a successful conclusion</a:t>
            </a:r>
          </a:p>
          <a:p>
            <a:pPr lvl="1" eaLnBrk="1" hangingPunct="1"/>
            <a:r>
              <a:rPr lang="en-US" smtClean="0"/>
              <a:t>It is asking too much of a Project Manager to try to identify risks that will make his job harder</a:t>
            </a:r>
          </a:p>
          <a:p>
            <a:pPr lvl="2" eaLnBrk="1" hangingPunct="1"/>
            <a:r>
              <a:rPr lang="en-US" smtClean="0"/>
              <a:t>Analogous to the role of software implementer and software tester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F8158C9C-1A21-4801-AAF4-5EFFFEEC382F}" type="slidenum">
              <a:rPr lang="en-US" sz="1400" smtClean="0">
                <a:latin typeface="Arial" charset="0"/>
              </a:rPr>
              <a:pPr eaLnBrk="1" hangingPunct="1"/>
              <a:t>42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 Ten Risk List</a:t>
            </a:r>
          </a:p>
        </p:txBody>
      </p:sp>
      <p:sp>
        <p:nvSpPr>
          <p:cNvPr id="4506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This is </a:t>
            </a:r>
            <a:r>
              <a:rPr lang="en-US" sz="2800" smtClean="0">
                <a:solidFill>
                  <a:schemeClr val="tx2"/>
                </a:solidFill>
              </a:rPr>
              <a:t>the</a:t>
            </a:r>
            <a:r>
              <a:rPr lang="en-US" sz="2800" smtClean="0"/>
              <a:t> risk management tool</a:t>
            </a:r>
          </a:p>
          <a:p>
            <a:pPr eaLnBrk="1" hangingPunct="1"/>
            <a:r>
              <a:rPr lang="en-US" sz="2800" smtClean="0"/>
              <a:t>Create early in the project,</a:t>
            </a:r>
          </a:p>
          <a:p>
            <a:pPr lvl="1" eaLnBrk="1" hangingPunct="1"/>
            <a:r>
              <a:rPr lang="en-US" sz="2400" smtClean="0"/>
              <a:t>Prior to or during requirements elicitation </a:t>
            </a:r>
          </a:p>
          <a:p>
            <a:pPr eaLnBrk="1" hangingPunct="1"/>
            <a:r>
              <a:rPr lang="en-US" sz="2800" smtClean="0"/>
              <a:t>Must be reviewed on a frequent periodic basis</a:t>
            </a:r>
          </a:p>
          <a:p>
            <a:pPr lvl="1" eaLnBrk="1" hangingPunct="1"/>
            <a:r>
              <a:rPr lang="en-US" sz="2400" smtClean="0"/>
              <a:t>No less frequently than every two weeks</a:t>
            </a:r>
          </a:p>
          <a:p>
            <a:pPr lvl="1" eaLnBrk="1" hangingPunct="1"/>
            <a:r>
              <a:rPr lang="en-US" sz="2400" smtClean="0"/>
              <a:t>Update the list with additional risks </a:t>
            </a:r>
          </a:p>
          <a:p>
            <a:pPr lvl="1" eaLnBrk="1" hangingPunct="1"/>
            <a:r>
              <a:rPr lang="en-US" sz="2400" smtClean="0"/>
              <a:t>Adjust the priority</a:t>
            </a:r>
          </a:p>
          <a:p>
            <a:pPr lvl="1" eaLnBrk="1" hangingPunct="1"/>
            <a:r>
              <a:rPr lang="en-US" sz="2400" smtClean="0"/>
              <a:t>Update the progress on the previously identified risks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130929F2-D7F2-43A0-BC29-BD4EF86BC7CD}" type="slidenum">
              <a:rPr lang="en-US" sz="1400" smtClean="0">
                <a:latin typeface="Arial" charset="0"/>
              </a:rPr>
              <a:pPr eaLnBrk="1" hangingPunct="1"/>
              <a:t>43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 Ten Risk List (continued)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Should be available to anyone working on the project, and to upper-level corporate management</a:t>
            </a:r>
          </a:p>
          <a:p>
            <a:pPr eaLnBrk="1" hangingPunct="1"/>
            <a:r>
              <a:rPr lang="en-US" smtClean="0"/>
              <a:t>All team members should be encouraged to contribute risks to the list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2A52F3E-3B3E-4E5A-8FE0-07D3616BFA76}" type="slidenum">
              <a:rPr lang="en-US" sz="1400" smtClean="0">
                <a:latin typeface="Arial" charset="0"/>
              </a:rPr>
              <a:pPr eaLnBrk="1" hangingPunct="1"/>
              <a:t>44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77200" cy="762000"/>
          </a:xfrm>
        </p:spPr>
        <p:txBody>
          <a:bodyPr/>
          <a:lstStyle/>
          <a:p>
            <a:pPr eaLnBrk="1" hangingPunct="1"/>
            <a:r>
              <a:rPr lang="en-US" smtClean="0"/>
              <a:t>Sample Format - Top Ten Risk List</a:t>
            </a:r>
          </a:p>
        </p:txBody>
      </p:sp>
      <p:graphicFrame>
        <p:nvGraphicFramePr>
          <p:cNvPr id="47110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481013" y="2589213"/>
          <a:ext cx="7758112" cy="2598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Document" r:id="rId4" imgW="6090929" imgH="2040338" progId="Word.Document.8">
                  <p:embed/>
                </p:oleObj>
              </mc:Choice>
              <mc:Fallback>
                <p:oleObj name="Document" r:id="rId4" imgW="6090929" imgH="2040338" progId="Word.Document.8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3004" t="-10637" r="-1501"/>
                      <a:stretch>
                        <a:fillRect/>
                      </a:stretch>
                    </p:blipFill>
                    <p:spPr bwMode="auto">
                      <a:xfrm>
                        <a:off x="481013" y="2589213"/>
                        <a:ext cx="7758112" cy="25987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7A2A42DD-6BE3-4638-928B-57E9314AF1B0}" type="slidenum">
              <a:rPr lang="en-US" sz="1400" smtClean="0">
                <a:latin typeface="Arial" charset="0"/>
              </a:rPr>
              <a:pPr eaLnBrk="1" hangingPunct="1"/>
              <a:t>45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Risk Plan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Each item on the Top 10 Risks list must have a written risk plan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Not an elaborate document ~ 1 page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Should answer the following questions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Why is this issue a risk?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Describe the risk’s probability of occurrence, severity and consequences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How will the risk be resolved?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Describe the general approach to resolving the risk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List or describe all options that were considered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C0C9486E-D565-4DE5-AE45-51E2A0AECB00}" type="slidenum">
              <a:rPr lang="en-US" sz="1400" smtClean="0">
                <a:latin typeface="Arial" charset="0"/>
              </a:rPr>
              <a:pPr eaLnBrk="1" hangingPunct="1"/>
              <a:t>46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Risk Plan (continued)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What specific steps will be taken to resolve the risk?</a:t>
            </a:r>
          </a:p>
          <a:p>
            <a:pPr lvl="2" eaLnBrk="1" hangingPunct="1"/>
            <a:r>
              <a:rPr lang="en-US" smtClean="0"/>
              <a:t>List the steps and deliverables that will be generated in resolving the risk</a:t>
            </a:r>
          </a:p>
          <a:p>
            <a:pPr lvl="2" eaLnBrk="1" hangingPunct="1"/>
            <a:r>
              <a:rPr lang="en-US" smtClean="0"/>
              <a:t>Describe the conditions under which the risks will be upgraded - calendar date, or other trigger</a:t>
            </a:r>
          </a:p>
          <a:p>
            <a:pPr lvl="1" eaLnBrk="1" hangingPunct="1"/>
            <a:r>
              <a:rPr lang="en-US" smtClean="0"/>
              <a:t>Who is responsible?</a:t>
            </a:r>
          </a:p>
          <a:p>
            <a:pPr lvl="2" eaLnBrk="1" hangingPunct="1"/>
            <a:r>
              <a:rPr lang="en-US" smtClean="0"/>
              <a:t>Indicate who is responsible for each step in the risk resolution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78810E14-22AE-49DF-9BBB-94ACD489D0CD}" type="slidenum">
              <a:rPr lang="en-US" sz="1400" smtClean="0">
                <a:latin typeface="Arial" charset="0"/>
              </a:rPr>
              <a:pPr eaLnBrk="1" hangingPunct="1"/>
              <a:t>47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Risk Plan (continued)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When will each step be completed?</a:t>
            </a:r>
          </a:p>
          <a:p>
            <a:pPr lvl="2" eaLnBrk="1" hangingPunct="1"/>
            <a:r>
              <a:rPr lang="en-US" smtClean="0"/>
              <a:t>Provide a date when the step will be completed</a:t>
            </a:r>
          </a:p>
          <a:p>
            <a:pPr lvl="1" eaLnBrk="1" hangingPunct="1"/>
            <a:r>
              <a:rPr lang="en-US" smtClean="0"/>
              <a:t>How much of the budget is allocated to the resolution?</a:t>
            </a:r>
          </a:p>
          <a:p>
            <a:pPr lvl="2" eaLnBrk="1" hangingPunct="1"/>
            <a:r>
              <a:rPr lang="en-US" smtClean="0"/>
              <a:t>List the cost of each step in the risk resolution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5C64A1EC-835A-40E0-967F-3B10A1B76EF4}" type="slidenum">
              <a:rPr lang="en-US" sz="1400" smtClean="0">
                <a:latin typeface="Arial" charset="0"/>
              </a:rPr>
              <a:pPr eaLnBrk="1" hangingPunct="1"/>
              <a:t>48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Anonymous Risk Reporting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 a means for team members to anonymously report risks</a:t>
            </a:r>
          </a:p>
          <a:p>
            <a:pPr lvl="1" eaLnBrk="1" hangingPunct="1"/>
            <a:r>
              <a:rPr lang="en-US" smtClean="0"/>
              <a:t>Suggestion box (low tech)</a:t>
            </a:r>
          </a:p>
          <a:p>
            <a:pPr lvl="1" eaLnBrk="1" hangingPunct="1"/>
            <a:r>
              <a:rPr lang="en-US" smtClean="0"/>
              <a:t>Web site (higher tech)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F0049DCE-D9D8-492D-A9B2-F93354D37EAE}" type="slidenum">
              <a:rPr lang="en-US" sz="1400" smtClean="0">
                <a:latin typeface="Arial" charset="0"/>
              </a:rPr>
              <a:pPr eaLnBrk="1" hangingPunct="1"/>
              <a:t>49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 Human Factors Issue</a:t>
            </a:r>
          </a:p>
        </p:txBody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Project Manager is held accountable for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Meeting the delivery 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Staying within budget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Delivering a quality product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Often a large loss to a company is the mass departure of good technical people during or after the end of a project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represents a loss of skills, experience, and corporate memory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Should not this be loss be also charged to the Project Manager?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BF7D9523-F10D-44B4-8007-1C5345AD82A1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Risk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risk can be divided into two categories:</a:t>
            </a:r>
          </a:p>
          <a:p>
            <a:pPr lvl="1" eaLnBrk="1" hangingPunct="1"/>
            <a:r>
              <a:rPr lang="en-US" smtClean="0"/>
              <a:t>Technical factors</a:t>
            </a:r>
          </a:p>
          <a:p>
            <a:pPr lvl="1" eaLnBrk="1" hangingPunct="1"/>
            <a:r>
              <a:rPr lang="en-US" smtClean="0"/>
              <a:t>Human factors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B91BC337-86D8-4401-B661-733962F6EF7A}" type="slidenum">
              <a:rPr lang="en-US" sz="1400" smtClean="0">
                <a:latin typeface="Arial" charset="0"/>
              </a:rPr>
              <a:pPr eaLnBrk="1" hangingPunct="1"/>
              <a:t>50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Staffing Considerations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Ideally, how should a project be staffed?</a:t>
            </a:r>
          </a:p>
          <a:p>
            <a:pPr lvl="1" eaLnBrk="1" hangingPunct="1"/>
            <a:r>
              <a:rPr lang="en-US" smtClean="0"/>
              <a:t>Hire senior technical people during the requirements elicitation phase </a:t>
            </a:r>
          </a:p>
          <a:p>
            <a:pPr lvl="2" eaLnBrk="1" hangingPunct="1"/>
            <a:r>
              <a:rPr lang="en-US" smtClean="0"/>
              <a:t>You need experienced people to</a:t>
            </a:r>
          </a:p>
          <a:p>
            <a:pPr lvl="3" eaLnBrk="1" hangingPunct="1"/>
            <a:r>
              <a:rPr lang="en-US" smtClean="0"/>
              <a:t>“Ferret out” the requirements</a:t>
            </a:r>
          </a:p>
          <a:p>
            <a:pPr lvl="3" eaLnBrk="1" hangingPunct="1"/>
            <a:r>
              <a:rPr lang="en-US" smtClean="0"/>
              <a:t>Provide insight into the overall project vision</a:t>
            </a:r>
          </a:p>
          <a:p>
            <a:pPr lvl="3" eaLnBrk="1" hangingPunct="1"/>
            <a:r>
              <a:rPr lang="en-US" smtClean="0"/>
              <a:t>Provide guidelines for  the project scope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282C3968-A398-41B9-B7C2-5E31285778D1}" type="slidenum">
              <a:rPr lang="en-US" sz="1400" smtClean="0">
                <a:latin typeface="Arial" charset="0"/>
              </a:rPr>
              <a:pPr eaLnBrk="1" hangingPunct="1"/>
              <a:t>51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Staffing (continued)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Hire additional staff during preliminary design and detailed design phase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Would like to have 2-3 man teams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Hiring additional people doesn’t increase project productivity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Can lead to excessive “wrangling” about minor issues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Major staffing occurs during late detailed design and implementation phases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You can profitably make use of more people, as the tasks become better defined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Try not to add people very late in the implementation phase can actually dilute productivity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9A10550-F13E-4174-A30F-8E6D09AE2C0A}" type="slidenum">
              <a:rPr lang="en-US" sz="1400" smtClean="0">
                <a:latin typeface="Arial" charset="0"/>
              </a:rPr>
              <a:pPr eaLnBrk="1" hangingPunct="1"/>
              <a:t>52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Staffing (continued)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For small projects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flat model, with a level staffing works fine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Whatever you do,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Hire the best people available, even if you have to wait for them to become available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Statistics indicate that the ratio of productivity for the best developers to the worst developers is 10:1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 can afford to wait for a 10; you don’t need a 1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E7A2E52F-A79B-444C-ABE4-19854F9F967F}" type="slidenum">
              <a:rPr lang="en-US" sz="1400" smtClean="0">
                <a:latin typeface="Arial" charset="0"/>
              </a:rPr>
              <a:pPr eaLnBrk="1" hangingPunct="1"/>
              <a:t>53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Staffing (continued)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Poor developers can have a negative effect on productivity</a:t>
            </a:r>
          </a:p>
          <a:p>
            <a:pPr lvl="2" eaLnBrk="1" hangingPunct="1"/>
            <a:r>
              <a:rPr lang="en-US" smtClean="0"/>
              <a:t>Number of defects introduced</a:t>
            </a:r>
          </a:p>
          <a:p>
            <a:pPr lvl="2" eaLnBrk="1" hangingPunct="1"/>
            <a:r>
              <a:rPr lang="en-US" smtClean="0"/>
              <a:t>Lowers team morale</a:t>
            </a:r>
          </a:p>
          <a:p>
            <a:pPr lvl="2" eaLnBrk="1" hangingPunct="1"/>
            <a:r>
              <a:rPr lang="en-US" smtClean="0"/>
              <a:t>In especially egregious cases, represent a net drain on the effort and not a net contribution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367F80C9-41F7-4044-8EB4-50E97411152A}" type="slidenum">
              <a:rPr lang="en-US" sz="1400" smtClean="0">
                <a:latin typeface="Arial" charset="0"/>
              </a:rPr>
              <a:pPr eaLnBrk="1" hangingPunct="1"/>
              <a:t>54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Managing the Team</a:t>
            </a:r>
            <a:r>
              <a:rPr lang="en-US" smtClean="0"/>
              <a:t> 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above having been said, research by Lakhanpal, indicates that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team’s cohesion is the single most important factor in determining team productivity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Individual developers capabilities run a close second to cohesion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is important because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Most hiring decisions are based solely on technical skills considerations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You should give equal importance to how well an individual will mesh with the rest of the team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312E6E04-3D43-4A5B-A1C1-B2004C119854}" type="slidenum">
              <a:rPr lang="en-US" sz="1400" smtClean="0">
                <a:latin typeface="Arial" charset="0"/>
              </a:rPr>
              <a:pPr eaLnBrk="1" hangingPunct="1"/>
              <a:t>55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Managing the Team (continued)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More important in staffing further on in the project, when the teams have coalesced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great manager will keep a smoothly working team together at the completion of the current project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Corollary: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An individual disruptive to the team must not be tolerated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single biggest complaint against management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Failure to remove individuals who were not contributing to the team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technical people could identify the trouble makers, but management was too slow to act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0A418218-BA59-4230-8365-3A6E04EA7A33}" type="slidenum">
              <a:rPr lang="en-US" sz="1400" smtClean="0">
                <a:latin typeface="Arial" charset="0"/>
              </a:rPr>
              <a:pPr eaLnBrk="1" hangingPunct="1"/>
              <a:t>56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Barry Boehm’s Top Ten List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list compiled over a history of more than 40 projects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Risk 1:  </a:t>
            </a:r>
            <a:r>
              <a:rPr lang="en-US" sz="2800" i="1" smtClean="0"/>
              <a:t>Personnel shortfalls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Not enough people available with the needed skills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Appropriate Risk Mitigation Techniques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Staffing with top quality people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Job matching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Team building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Key personnel agreements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Cross training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4890D6DC-CC95-4056-B09F-F3985D59BCF7}" type="slidenum">
              <a:rPr lang="en-US" sz="1400" smtClean="0">
                <a:latin typeface="Arial" charset="0"/>
              </a:rPr>
              <a:pPr eaLnBrk="1" hangingPunct="1"/>
              <a:t>57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Risk 2: </a:t>
            </a:r>
            <a:r>
              <a:rPr lang="en-US" i="1" smtClean="0"/>
              <a:t>Unrealistic schedules or budgets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Either intentional or unintentional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Appropriate Risk Mitigation Techniques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Detailed multi-source cost and schedule estimates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Design to cost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Incremental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Software reuse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Requirements scrubbing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C85C3F14-B44B-46A9-A744-D3C9A9D57D92}" type="slidenum">
              <a:rPr lang="en-US" sz="1400" smtClean="0">
                <a:latin typeface="Arial" charset="0"/>
              </a:rPr>
              <a:pPr eaLnBrk="1" hangingPunct="1"/>
              <a:t>58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Risk 3: </a:t>
            </a:r>
            <a:r>
              <a:rPr lang="en-US" sz="2800" i="1" smtClean="0"/>
              <a:t>Developing wrong functionality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Getting the requirements wrong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Not adhering to the requirements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Appropriate Risk Mitigation Techniques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Customer mission analysis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User survey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User participation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Prototyping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Early user manuals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Quality factor analysis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1289E4EA-3EAD-4382-AA08-DDFFB1D0C93D}" type="slidenum">
              <a:rPr lang="en-US" sz="1400" smtClean="0">
                <a:latin typeface="Arial" charset="0"/>
              </a:rPr>
              <a:pPr eaLnBrk="1" hangingPunct="1"/>
              <a:t>59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4: </a:t>
            </a:r>
            <a:r>
              <a:rPr lang="en-US" i="1" smtClean="0"/>
              <a:t>Developing wrong user interface</a:t>
            </a:r>
          </a:p>
          <a:p>
            <a:pPr lvl="1" eaLnBrk="1" hangingPunct="1"/>
            <a:r>
              <a:rPr lang="en-US" smtClean="0"/>
              <a:t>Not correctly identifying the users skill level</a:t>
            </a:r>
          </a:p>
          <a:p>
            <a:pPr lvl="1" eaLnBrk="1" hangingPunct="1"/>
            <a:r>
              <a:rPr lang="en-US" smtClean="0"/>
              <a:t>A wide variety of user skill levels</a:t>
            </a:r>
          </a:p>
          <a:p>
            <a:pPr eaLnBrk="1" hangingPunct="1"/>
            <a:r>
              <a:rPr lang="en-US" smtClean="0"/>
              <a:t>Appropriate Risk Mitigation Techniques</a:t>
            </a:r>
          </a:p>
          <a:p>
            <a:pPr lvl="1" eaLnBrk="1" hangingPunct="1"/>
            <a:r>
              <a:rPr lang="en-US" smtClean="0"/>
              <a:t>Prototyping</a:t>
            </a:r>
          </a:p>
          <a:p>
            <a:pPr lvl="1" eaLnBrk="1" hangingPunct="1"/>
            <a:r>
              <a:rPr lang="en-US" smtClean="0"/>
              <a:t>Scenarios</a:t>
            </a:r>
          </a:p>
          <a:p>
            <a:pPr lvl="1" eaLnBrk="1" hangingPunct="1"/>
            <a:r>
              <a:rPr lang="en-US" smtClean="0"/>
              <a:t>Task analysis</a:t>
            </a:r>
          </a:p>
          <a:p>
            <a:pPr lvl="1" eaLnBrk="1" hangingPunct="1"/>
            <a:r>
              <a:rPr lang="en-US" smtClean="0"/>
              <a:t>User participation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82B040F-3F5F-45B5-AC2A-A2FBC7AFF1BB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Technical Risk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Technical risks take many forms and depend on the specific details of the project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Some examples of important categories of technical risks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Project complexity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Project size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Project innovation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Security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Information attainability – how quickly can you get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Production quality data may not be available for testing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High quality graphics </a:t>
            </a:r>
            <a:endParaRPr lang="en-US" sz="2400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6352667C-13A7-4C4B-B033-26D18D02AF87}" type="slidenum">
              <a:rPr lang="en-US" sz="1400" smtClean="0">
                <a:latin typeface="Arial" charset="0"/>
              </a:rPr>
              <a:pPr eaLnBrk="1" hangingPunct="1"/>
              <a:t>60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5: </a:t>
            </a:r>
            <a:r>
              <a:rPr lang="en-US" i="1" smtClean="0"/>
              <a:t>Gold Plating</a:t>
            </a:r>
          </a:p>
          <a:p>
            <a:pPr lvl="1" eaLnBrk="1" hangingPunct="1"/>
            <a:r>
              <a:rPr lang="en-US" smtClean="0"/>
              <a:t>Adding nonessential features</a:t>
            </a:r>
          </a:p>
          <a:p>
            <a:pPr eaLnBrk="1" hangingPunct="1"/>
            <a:r>
              <a:rPr lang="en-US" smtClean="0"/>
              <a:t>Appropriate Risk Mitigation Techniques</a:t>
            </a:r>
          </a:p>
          <a:p>
            <a:pPr lvl="1" eaLnBrk="1" hangingPunct="1"/>
            <a:r>
              <a:rPr lang="en-US" smtClean="0"/>
              <a:t>Requirements scrubbing</a:t>
            </a:r>
          </a:p>
          <a:p>
            <a:pPr lvl="1" eaLnBrk="1" hangingPunct="1"/>
            <a:r>
              <a:rPr lang="en-US" smtClean="0"/>
              <a:t>Prototyping</a:t>
            </a:r>
          </a:p>
          <a:p>
            <a:pPr lvl="1" eaLnBrk="1" hangingPunct="1"/>
            <a:r>
              <a:rPr lang="en-US" smtClean="0"/>
              <a:t>Cost-benefit analysis</a:t>
            </a:r>
          </a:p>
          <a:p>
            <a:pPr lvl="1" eaLnBrk="1" hangingPunct="1"/>
            <a:r>
              <a:rPr lang="en-US" smtClean="0"/>
              <a:t>Designing to cost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3996A0A0-7D45-4F32-8274-5B844B76A7CC}" type="slidenum">
              <a:rPr lang="en-US" sz="1400" smtClean="0">
                <a:latin typeface="Arial" charset="0"/>
              </a:rPr>
              <a:pPr eaLnBrk="1" hangingPunct="1"/>
              <a:t>61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6: </a:t>
            </a:r>
            <a:r>
              <a:rPr lang="en-US" i="1" smtClean="0"/>
              <a:t>Requirements Changes</a:t>
            </a:r>
          </a:p>
          <a:p>
            <a:pPr lvl="1" eaLnBrk="1" hangingPunct="1"/>
            <a:r>
              <a:rPr lang="en-US" smtClean="0"/>
              <a:t>Failing to accommodate change</a:t>
            </a:r>
          </a:p>
          <a:p>
            <a:pPr lvl="1" eaLnBrk="1" hangingPunct="1"/>
            <a:r>
              <a:rPr lang="en-US" smtClean="0"/>
              <a:t>Failing to limit change</a:t>
            </a:r>
          </a:p>
          <a:p>
            <a:pPr eaLnBrk="1" hangingPunct="1"/>
            <a:r>
              <a:rPr lang="en-US" smtClean="0"/>
              <a:t>Appropriate Risk Mitigation Techniques</a:t>
            </a:r>
          </a:p>
          <a:p>
            <a:pPr lvl="1" eaLnBrk="1" hangingPunct="1"/>
            <a:r>
              <a:rPr lang="en-US" smtClean="0"/>
              <a:t>Set high threshold for change acceptance</a:t>
            </a:r>
          </a:p>
          <a:p>
            <a:pPr lvl="1" eaLnBrk="1" hangingPunct="1"/>
            <a:r>
              <a:rPr lang="en-US" smtClean="0"/>
              <a:t>Incremental development (defer change to next version)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83978384-56F7-4F9E-99BA-E02C54D2B65B}" type="slidenum">
              <a:rPr lang="en-US" sz="1400" smtClean="0">
                <a:latin typeface="Arial" charset="0"/>
              </a:rPr>
              <a:pPr eaLnBrk="1" hangingPunct="1"/>
              <a:t>62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7: </a:t>
            </a:r>
            <a:r>
              <a:rPr lang="en-US" i="1" smtClean="0"/>
              <a:t>Shortfalls in external tasks</a:t>
            </a:r>
          </a:p>
          <a:p>
            <a:pPr lvl="1" eaLnBrk="1" hangingPunct="1"/>
            <a:r>
              <a:rPr lang="en-US" smtClean="0"/>
              <a:t>Poor subcontractor performance</a:t>
            </a:r>
          </a:p>
          <a:p>
            <a:pPr eaLnBrk="1" hangingPunct="1"/>
            <a:r>
              <a:rPr lang="en-US" smtClean="0"/>
              <a:t>Appropriate Risk Mitigation Techniques</a:t>
            </a:r>
          </a:p>
          <a:p>
            <a:pPr lvl="1" eaLnBrk="1" hangingPunct="1"/>
            <a:r>
              <a:rPr lang="en-US" smtClean="0"/>
              <a:t>Reference checking</a:t>
            </a:r>
          </a:p>
          <a:p>
            <a:pPr lvl="1" eaLnBrk="1" hangingPunct="1"/>
            <a:r>
              <a:rPr lang="en-US" smtClean="0"/>
              <a:t>Pre-award audit</a:t>
            </a:r>
          </a:p>
          <a:p>
            <a:pPr lvl="1" eaLnBrk="1" hangingPunct="1"/>
            <a:r>
              <a:rPr lang="en-US" smtClean="0"/>
              <a:t>Competitive design award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35111479-74E1-421E-B517-2900857D8C26}" type="slidenum">
              <a:rPr lang="en-US" sz="1400" smtClean="0">
                <a:latin typeface="Arial" charset="0"/>
              </a:rPr>
              <a:pPr eaLnBrk="1" hangingPunct="1"/>
              <a:t>63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8: </a:t>
            </a:r>
            <a:r>
              <a:rPr lang="en-US" i="1" smtClean="0"/>
              <a:t>Shortfalls in external components</a:t>
            </a:r>
          </a:p>
          <a:p>
            <a:pPr lvl="1" eaLnBrk="1" hangingPunct="1"/>
            <a:r>
              <a:rPr lang="en-US" smtClean="0"/>
              <a:t>Inaccurate or misleading descriptions</a:t>
            </a:r>
          </a:p>
          <a:p>
            <a:pPr eaLnBrk="1" hangingPunct="1"/>
            <a:r>
              <a:rPr lang="en-US" smtClean="0"/>
              <a:t>Appropriate Risk Mitigation Techniques</a:t>
            </a:r>
          </a:p>
          <a:p>
            <a:pPr lvl="1" eaLnBrk="1" hangingPunct="1"/>
            <a:r>
              <a:rPr lang="en-US" smtClean="0"/>
              <a:t>Benchmarking</a:t>
            </a:r>
          </a:p>
          <a:p>
            <a:pPr lvl="1" eaLnBrk="1" hangingPunct="1"/>
            <a:r>
              <a:rPr lang="en-US" smtClean="0"/>
              <a:t>Inspection</a:t>
            </a:r>
          </a:p>
          <a:p>
            <a:pPr lvl="1" eaLnBrk="1" hangingPunct="1"/>
            <a:r>
              <a:rPr lang="en-US" smtClean="0"/>
              <a:t>Reference checking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75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A4ACDB69-3F26-4F83-8128-760BD7B0F625}" type="slidenum">
              <a:rPr lang="en-US" sz="1400" smtClean="0">
                <a:latin typeface="Arial" charset="0"/>
              </a:rPr>
              <a:pPr eaLnBrk="1" hangingPunct="1"/>
              <a:t>64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Risk 9: </a:t>
            </a:r>
            <a:r>
              <a:rPr lang="en-US" i="1" smtClean="0"/>
              <a:t>Real-time performance shortfalls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Not meeting the non-functional performance requirement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Appropriate Risk Mitigation Techniques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Simulation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Benchmarking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Prototyping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Instrumentation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C9AA7A70-8235-4B66-B8B9-5B18AA102475}" type="slidenum">
              <a:rPr lang="en-US" sz="1400" smtClean="0">
                <a:latin typeface="Arial" charset="0"/>
              </a:rPr>
              <a:pPr eaLnBrk="1" hangingPunct="1"/>
              <a:t>65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Boehm’s Top Ten (continued)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10: </a:t>
            </a:r>
            <a:r>
              <a:rPr lang="en-US" i="1" smtClean="0"/>
              <a:t>Pushing the edge on technology</a:t>
            </a:r>
          </a:p>
          <a:p>
            <a:pPr lvl="1" eaLnBrk="1" hangingPunct="1"/>
            <a:r>
              <a:rPr lang="en-US" smtClean="0"/>
              <a:t>Using the latest technology to its maximum capabilities</a:t>
            </a:r>
          </a:p>
          <a:p>
            <a:pPr eaLnBrk="1" hangingPunct="1"/>
            <a:r>
              <a:rPr lang="en-US" smtClean="0"/>
              <a:t>Appropriate Risk Mitigation Techniques</a:t>
            </a:r>
          </a:p>
          <a:p>
            <a:pPr lvl="1" eaLnBrk="1" hangingPunct="1"/>
            <a:r>
              <a:rPr lang="en-US" smtClean="0"/>
              <a:t>Technical analysis</a:t>
            </a:r>
          </a:p>
          <a:p>
            <a:pPr lvl="1" eaLnBrk="1" hangingPunct="1"/>
            <a:r>
              <a:rPr lang="en-US" smtClean="0"/>
              <a:t>Cost-benefit analysis</a:t>
            </a:r>
          </a:p>
          <a:p>
            <a:pPr lvl="1" eaLnBrk="1" hangingPunct="1"/>
            <a:r>
              <a:rPr lang="en-US" smtClean="0"/>
              <a:t>Prototyping</a:t>
            </a:r>
          </a:p>
          <a:p>
            <a:pPr lvl="1" eaLnBrk="1" hangingPunct="1"/>
            <a:r>
              <a:rPr lang="en-US" smtClean="0"/>
              <a:t>Reference checking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51D7F895-B80F-4C3B-8EAD-78A39F95151A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Project Complexity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problems in computer science that are intractable</a:t>
            </a:r>
          </a:p>
          <a:p>
            <a:pPr lvl="1" eaLnBrk="1" hangingPunct="1"/>
            <a:r>
              <a:rPr lang="en-US" smtClean="0"/>
              <a:t>Intractable </a:t>
            </a:r>
            <a:r>
              <a:rPr lang="en-US" smtClean="0">
                <a:sym typeface="Symbol" pitchFamily="18" charset="2"/>
              </a:rPr>
              <a:t> </a:t>
            </a:r>
            <a:r>
              <a:rPr lang="en-US" smtClean="0"/>
              <a:t>the time for solution increases exponentially  (or faster) with increased problem size</a:t>
            </a:r>
          </a:p>
          <a:p>
            <a:pPr lvl="2" eaLnBrk="1" hangingPunct="1"/>
            <a:r>
              <a:rPr lang="en-US" smtClean="0"/>
              <a:t>The traveling salesman problem</a:t>
            </a:r>
          </a:p>
          <a:p>
            <a:pPr lvl="2" eaLnBrk="1" hangingPunct="1"/>
            <a:r>
              <a:rPr lang="en-US" smtClean="0"/>
              <a:t>The knapsack problem</a:t>
            </a:r>
          </a:p>
          <a:p>
            <a:pPr lvl="2" eaLnBrk="1" hangingPunct="1"/>
            <a:r>
              <a:rPr lang="en-US" smtClean="0"/>
              <a:t>The best next move in a game of strategy</a:t>
            </a:r>
          </a:p>
          <a:p>
            <a:pPr lvl="3" eaLnBrk="1" hangingPunct="1"/>
            <a:r>
              <a:rPr lang="en-US" smtClean="0"/>
              <a:t>Chess, Checkers, Othello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9062C109-8857-4B8F-A44B-7B82FF53A151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Project Complexity (continued)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our problem is intractable</a:t>
            </a:r>
          </a:p>
          <a:p>
            <a:pPr lvl="1" eaLnBrk="1" hangingPunct="1"/>
            <a:r>
              <a:rPr lang="en-US" smtClean="0"/>
              <a:t>Must rely on heuristics to find near optimal solutions</a:t>
            </a:r>
          </a:p>
          <a:p>
            <a:pPr eaLnBrk="1" hangingPunct="1"/>
            <a:r>
              <a:rPr lang="en-US" smtClean="0"/>
              <a:t>The Risk?</a:t>
            </a:r>
          </a:p>
          <a:p>
            <a:pPr lvl="1" eaLnBrk="1" hangingPunct="1"/>
            <a:r>
              <a:rPr lang="en-US" smtClean="0"/>
              <a:t>Formulating an effective heuristic approach to finding a “good” solution in a reasonable amount of time, i.e. next move in chess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6 - </a:t>
            </a:r>
            <a:fld id="{CA3A506F-8582-4718-93A4-1A0654096873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Project Size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When beginning a very large project,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Project is not understood in sufficient detail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Unanticipated stumbling blocks are numerous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May need to add a large number of tasks,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As project becomes better understood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Implications – failed project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Project late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Project over budget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Project quality poor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Or (more likely) a combination of the above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990</TotalTime>
  <Words>3544</Words>
  <Application>Microsoft Office PowerPoint</Application>
  <PresentationFormat>On-screen Show (4:3)</PresentationFormat>
  <Paragraphs>642</Paragraphs>
  <Slides>65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7" baseType="lpstr">
      <vt:lpstr>Fireball</vt:lpstr>
      <vt:lpstr>Document</vt:lpstr>
      <vt:lpstr>Lecture 6 Risk Management</vt:lpstr>
      <vt:lpstr>Lecture Overview</vt:lpstr>
      <vt:lpstr>Introduction</vt:lpstr>
      <vt:lpstr>Introduction (continued)</vt:lpstr>
      <vt:lpstr>Sources of Risk</vt:lpstr>
      <vt:lpstr>Technical Risk</vt:lpstr>
      <vt:lpstr>Project Complexity</vt:lpstr>
      <vt:lpstr>Project Complexity (continued)</vt:lpstr>
      <vt:lpstr>Project Size</vt:lpstr>
      <vt:lpstr>Project Innovation</vt:lpstr>
      <vt:lpstr>Security</vt:lpstr>
      <vt:lpstr>Information Attainability</vt:lpstr>
      <vt:lpstr>Production Quality Data Not Available</vt:lpstr>
      <vt:lpstr>High Quality Graphics </vt:lpstr>
      <vt:lpstr>Sources of Human Factors Risk </vt:lpstr>
      <vt:lpstr>End-User Risks</vt:lpstr>
      <vt:lpstr>End-User Risks (continued)</vt:lpstr>
      <vt:lpstr>Management Risks </vt:lpstr>
      <vt:lpstr>Budgetary Constraint</vt:lpstr>
      <vt:lpstr>Project Priority Shifts</vt:lpstr>
      <vt:lpstr>Unrealistic Expectations</vt:lpstr>
      <vt:lpstr>Developer Risks</vt:lpstr>
      <vt:lpstr>Individual Productivity</vt:lpstr>
      <vt:lpstr>Individual Experience</vt:lpstr>
      <vt:lpstr>Individual Knowledge</vt:lpstr>
      <vt:lpstr>Individual Motivation</vt:lpstr>
      <vt:lpstr>Individual Random Influences</vt:lpstr>
      <vt:lpstr>The Consequences of Risk</vt:lpstr>
      <vt:lpstr>Risk Management / Risk Mitigation</vt:lpstr>
      <vt:lpstr>Risk Management (continued)</vt:lpstr>
      <vt:lpstr>McConnell’s “Risk Curve”</vt:lpstr>
      <vt:lpstr>“Risk Curve” (continued)</vt:lpstr>
      <vt:lpstr>“Risk Curve” (continued)</vt:lpstr>
      <vt:lpstr>Management Commitment</vt:lpstr>
      <vt:lpstr>Levels of Risk Management</vt:lpstr>
      <vt:lpstr>Elements of Risk Management</vt:lpstr>
      <vt:lpstr>Elements of Risk Assessment</vt:lpstr>
      <vt:lpstr>Elements of Risk Control</vt:lpstr>
      <vt:lpstr>McConnell Risk Plan</vt:lpstr>
      <vt:lpstr>Risk Management Officer</vt:lpstr>
      <vt:lpstr>Risk Mngmnt. Officer (continued)</vt:lpstr>
      <vt:lpstr>Top Ten Risk List</vt:lpstr>
      <vt:lpstr>Top Ten Risk List (continued)</vt:lpstr>
      <vt:lpstr>Sample Format - Top Ten Risk List</vt:lpstr>
      <vt:lpstr>Individual Risk Plan</vt:lpstr>
      <vt:lpstr>Individual Risk Plan (continued)</vt:lpstr>
      <vt:lpstr>Individual Risk Plan (continued)</vt:lpstr>
      <vt:lpstr>Anonymous Risk Reporting</vt:lpstr>
      <vt:lpstr>Addition Human Factors Issue</vt:lpstr>
      <vt:lpstr>Staffing Considerations</vt:lpstr>
      <vt:lpstr>Staffing (continued)</vt:lpstr>
      <vt:lpstr>Staffing (continued)</vt:lpstr>
      <vt:lpstr>Staffing (continued)</vt:lpstr>
      <vt:lpstr>Managing the Team </vt:lpstr>
      <vt:lpstr>Managing the Team (continued)</vt:lpstr>
      <vt:lpstr>Barry Boehm’s Top Ten List</vt:lpstr>
      <vt:lpstr>Boehm’s Top Ten (continued)</vt:lpstr>
      <vt:lpstr>Boehm’s Top Ten (continued)</vt:lpstr>
      <vt:lpstr>Boehm’s Top Ten (continued)</vt:lpstr>
      <vt:lpstr>Boehm’s Top Ten (continued)</vt:lpstr>
      <vt:lpstr>Boehm’s Top Ten (continued)</vt:lpstr>
      <vt:lpstr>Boehm’s Top Ten (continued)</vt:lpstr>
      <vt:lpstr>Boehm’s Top Ten (continued)</vt:lpstr>
      <vt:lpstr>Boehm’s Top Ten (continued)</vt:lpstr>
      <vt:lpstr>Boehm’s Top Ten (continued)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Bill</cp:lastModifiedBy>
  <cp:revision>64</cp:revision>
  <cp:lastPrinted>1601-01-01T00:00:00Z</cp:lastPrinted>
  <dcterms:created xsi:type="dcterms:W3CDTF">2003-01-26T23:29:36Z</dcterms:created>
  <dcterms:modified xsi:type="dcterms:W3CDTF">2014-08-23T17:26:05Z</dcterms:modified>
</cp:coreProperties>
</file>